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969" r:id="rId2"/>
  </p:sldMasterIdLst>
  <p:notesMasterIdLst>
    <p:notesMasterId r:id="rId12"/>
  </p:notesMasterIdLst>
  <p:handoutMasterIdLst>
    <p:handoutMasterId r:id="rId13"/>
  </p:handoutMasterIdLst>
  <p:sldIdLst>
    <p:sldId id="348" r:id="rId3"/>
    <p:sldId id="609" r:id="rId4"/>
    <p:sldId id="610" r:id="rId5"/>
    <p:sldId id="604" r:id="rId6"/>
    <p:sldId id="577" r:id="rId7"/>
    <p:sldId id="584" r:id="rId8"/>
    <p:sldId id="601" r:id="rId9"/>
    <p:sldId id="611" r:id="rId10"/>
    <p:sldId id="612" r:id="rId11"/>
  </p:sldIdLst>
  <p:sldSz cx="9144000" cy="6858000" type="screen4x3"/>
  <p:notesSz cx="6669088" cy="97742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2373"/>
    <a:srgbClr val="1DA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74" autoAdjust="0"/>
    <p:restoredTop sz="94654" autoAdjust="0"/>
  </p:normalViewPr>
  <p:slideViewPr>
    <p:cSldViewPr>
      <p:cViewPr>
        <p:scale>
          <a:sx n="75" d="100"/>
          <a:sy n="75" d="100"/>
        </p:scale>
        <p:origin x="-1843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95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2D5314F-37AC-465F-9330-A14B6DBD87FB}" type="datetimeFigureOut">
              <a:rPr lang="ru-RU"/>
              <a:pPr>
                <a:defRPr/>
              </a:pPr>
              <a:t>05.03.2021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28370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8250" y="928370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BACA801-E9BA-4606-8FFA-8F7822D28C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7358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88950"/>
          </a:xfrm>
          <a:prstGeom prst="rect">
            <a:avLst/>
          </a:prstGeom>
        </p:spPr>
        <p:txBody>
          <a:bodyPr vert="horz" lIns="90179" tIns="45090" rIns="90179" bIns="4509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88950"/>
          </a:xfrm>
          <a:prstGeom prst="rect">
            <a:avLst/>
          </a:prstGeom>
        </p:spPr>
        <p:txBody>
          <a:bodyPr vert="horz" lIns="90179" tIns="45090" rIns="90179" bIns="4509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7C58C98-336D-4D1B-AC7E-20E9B7ADB90B}" type="datetimeFigureOut">
              <a:rPr lang="ru-RU"/>
              <a:pPr>
                <a:defRPr/>
              </a:pPr>
              <a:t>05.03.2021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0588" y="731838"/>
            <a:ext cx="4887912" cy="366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179" tIns="45090" rIns="90179" bIns="4509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643438"/>
            <a:ext cx="5335588" cy="4398962"/>
          </a:xfrm>
          <a:prstGeom prst="rect">
            <a:avLst/>
          </a:prstGeom>
        </p:spPr>
        <p:txBody>
          <a:bodyPr vert="horz" lIns="90179" tIns="45090" rIns="90179" bIns="4509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283700"/>
            <a:ext cx="2890838" cy="488950"/>
          </a:xfrm>
          <a:prstGeom prst="rect">
            <a:avLst/>
          </a:prstGeom>
        </p:spPr>
        <p:txBody>
          <a:bodyPr vert="horz" lIns="90179" tIns="45090" rIns="90179" bIns="4509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283700"/>
            <a:ext cx="2890837" cy="488950"/>
          </a:xfrm>
          <a:prstGeom prst="rect">
            <a:avLst/>
          </a:prstGeom>
        </p:spPr>
        <p:txBody>
          <a:bodyPr vert="horz" lIns="90179" tIns="45090" rIns="90179" bIns="4509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9E3D83F-315D-44AB-AD6A-E1590624A4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7386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CE8E198-BEF4-422C-A26B-B97AA4341F9F}" type="slidenum">
              <a:rPr lang="ru-RU" altLang="ru-RU"/>
              <a:pPr/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E85CD-C20F-47A4-B7A1-4B494AC98008}" type="datetime1">
              <a:rPr lang="ru-RU"/>
              <a:pPr>
                <a:defRPr/>
              </a:pPr>
              <a:t>05.03.2021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929DF-9BE4-4939-B791-BADA8DF437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6E4D1-2755-484F-B785-BCC087D974AC}" type="datetime1">
              <a:rPr lang="ru-RU"/>
              <a:pPr>
                <a:defRPr/>
              </a:pPr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81B3F-3154-4A1A-A8E5-5D30E72418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6B74F-612E-4116-B8D4-C8814BAC859C}" type="datetime1">
              <a:rPr lang="ru-RU"/>
              <a:pPr>
                <a:defRPr/>
              </a:pPr>
              <a:t>05.03.2021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95346-C5A4-43F9-BA85-82A7ADF57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3/5/2021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F81BD">
                  <a:tint val="2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861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298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132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245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914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402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5461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705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34832-3D6F-4E63-91FB-BE71DDC61C39}" type="datetime1">
              <a:rPr lang="ru-RU"/>
              <a:pPr>
                <a:defRPr/>
              </a:pPr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E86EE-4304-48E1-960C-2E4F5D405C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979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1930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465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ADCBC-94CC-4ED3-A1A6-AC0DBFB265EC}" type="datetime1">
              <a:rPr lang="ru-RU"/>
              <a:pPr>
                <a:defRPr/>
              </a:pPr>
              <a:t>05.03.2021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C4E27-E7BD-4EA8-B11F-7B0EB20D96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0A19B-F99C-47FD-81A7-31833AD3CA33}" type="datetime1">
              <a:rPr lang="ru-RU"/>
              <a:pPr>
                <a:defRPr/>
              </a:pPr>
              <a:t>05.03.2021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93F49-F6C4-467D-9711-FA74BADE69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AAC9D-BE9B-4297-A598-328E83B2CAD5}" type="datetime1">
              <a:rPr lang="ru-RU"/>
              <a:pPr>
                <a:defRPr/>
              </a:pPr>
              <a:t>05.03.2021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4554B-AD8C-40F8-BA55-5F8DEEDD68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E042F-4B4B-4C6C-95B3-0323510656FD}" type="datetime1">
              <a:rPr lang="ru-RU"/>
              <a:pPr>
                <a:defRPr/>
              </a:pPr>
              <a:t>05.03.2021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87840-30C2-47B2-B1AE-C5FF4B2401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ECEDC-F8E8-4160-BE50-AD13F0861A6C}" type="datetime1">
              <a:rPr lang="ru-RU"/>
              <a:pPr>
                <a:defRPr/>
              </a:pPr>
              <a:t>05.03.2021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B9AED-65BD-436F-8799-B3D5B41620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C9AA8-505C-4924-82E5-E45966E1BC33}" type="datetime1">
              <a:rPr lang="ru-RU"/>
              <a:pPr>
                <a:defRPr/>
              </a:pPr>
              <a:t>05.03.2021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92C16-8DE4-4129-AAC7-9A02805143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F000C-09B4-4EFA-A93B-70D119AE5B8F}" type="datetime1">
              <a:rPr lang="ru-RU"/>
              <a:pPr>
                <a:defRPr/>
              </a:pPr>
              <a:t>05.03.2021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58756-DA08-494A-BA17-BBD17DF59A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latin typeface="Arial" pitchFamily="34" charset="0"/>
              </a:defRPr>
            </a:lvl1pPr>
            <a:extLst/>
          </a:lstStyle>
          <a:p>
            <a:pPr>
              <a:defRPr/>
            </a:pPr>
            <a:fld id="{BF7AD9AB-3451-4C19-ABF4-7FCEC6454F25}" type="datetime1">
              <a:rPr lang="ru-RU"/>
              <a:pPr>
                <a:defRPr/>
              </a:pPr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latin typeface="Arial" pitchFamily="34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latin typeface="Arial" pitchFamily="34" charset="0"/>
              </a:defRPr>
            </a:lvl1pPr>
            <a:extLst/>
          </a:lstStyle>
          <a:p>
            <a:pPr>
              <a:defRPr/>
            </a:pPr>
            <a:fld id="{4E20A1B0-AA66-4064-8CE4-AE3BEF39B5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58" r:id="rId2"/>
    <p:sldLayoutId id="2147483964" r:id="rId3"/>
    <p:sldLayoutId id="2147483959" r:id="rId4"/>
    <p:sldLayoutId id="2147483960" r:id="rId5"/>
    <p:sldLayoutId id="2147483961" r:id="rId6"/>
    <p:sldLayoutId id="2147483965" r:id="rId7"/>
    <p:sldLayoutId id="2147483966" r:id="rId8"/>
    <p:sldLayoutId id="2147483967" r:id="rId9"/>
    <p:sldLayoutId id="2147483962" r:id="rId10"/>
    <p:sldLayoutId id="2147483968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44213AF-26F6-41FA-8D85-E2C5388D6E5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3/5/2021</a:t>
            </a:fld>
            <a:endParaRPr lang="en-US" sz="1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</a:pPr>
            <a:endParaRPr lang="en-US" sz="1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0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3198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571500"/>
            <a:ext cx="8115300" cy="5857875"/>
          </a:xfrm>
        </p:spPr>
        <p:txBody>
          <a:bodyPr rtlCol="0">
            <a:normAutofit fontScale="92500" lnSpcReduction="10000"/>
          </a:bodyPr>
          <a:lstStyle/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«</a:t>
            </a:r>
            <a:r>
              <a:rPr lang="ru-RU" sz="2400" b="1" i="1" spc="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Вместе  к   честной победе</a:t>
            </a:r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!»</a:t>
            </a:r>
            <a:endParaRPr lang="en-US" sz="24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5000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Arial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4800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Arial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Arial" charset="0"/>
              </a:rPr>
              <a:t>Актуальные вопросы организации  антидопингового обеспечения в системе подготовки спортивного резерва Республики Татарстан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4800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Arial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800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Arial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Романов Константин Петрович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Ответственный по антидопинговому обеспечению  в Республики Татарстан.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90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Министерство  </a:t>
            </a:r>
            <a:r>
              <a:rPr lang="ru-RU" sz="190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спорта </a:t>
            </a:r>
            <a:r>
              <a:rPr lang="ru-RU" sz="190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Республики </a:t>
            </a:r>
            <a:r>
              <a:rPr lang="ru-RU" sz="1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Татарстан</a:t>
            </a:r>
            <a:endParaRPr lang="ru-RU" sz="1900" b="1" i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2400" b="1" i="1" dirty="0" smtClean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Arial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400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Arial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4800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Arial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800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Обязанности ответственного за антидопинговую деятельность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F0AD00"/>
              </a:buClr>
            </a:pPr>
            <a:r>
              <a:rPr lang="ru-RU" sz="2400" dirty="0" smtClean="0"/>
              <a:t>Организация региональной нормативно-правовой базы  (легитимности) работы в области антидопинговой деятельности. </a:t>
            </a:r>
          </a:p>
          <a:p>
            <a:pPr lvl="0">
              <a:buClr>
                <a:srgbClr val="F0AD00"/>
              </a:buClr>
            </a:pPr>
            <a:r>
              <a:rPr lang="ru-RU" sz="2400" dirty="0" smtClean="0"/>
              <a:t>Создание алгоритма (вертикали) ответственности</a:t>
            </a:r>
          </a:p>
          <a:p>
            <a:pPr lvl="0">
              <a:buClr>
                <a:srgbClr val="F0AD00"/>
              </a:buClr>
            </a:pPr>
            <a:r>
              <a:rPr lang="ru-RU" sz="2400" dirty="0" smtClean="0">
                <a:solidFill>
                  <a:prstClr val="black"/>
                </a:solidFill>
              </a:rPr>
              <a:t>Организация </a:t>
            </a:r>
            <a:r>
              <a:rPr lang="ru-RU" sz="2400" dirty="0">
                <a:solidFill>
                  <a:prstClr val="black"/>
                </a:solidFill>
              </a:rPr>
              <a:t>системы (службы) антидопинговой деятельности </a:t>
            </a:r>
            <a:endParaRPr lang="ru-RU" sz="2400" dirty="0" smtClean="0"/>
          </a:p>
          <a:p>
            <a:r>
              <a:rPr lang="ru-RU" sz="2400" dirty="0" smtClean="0"/>
              <a:t>Организация межведомственного взаимодействия</a:t>
            </a:r>
          </a:p>
          <a:p>
            <a:r>
              <a:rPr lang="ru-RU" sz="2400" dirty="0" smtClean="0"/>
              <a:t>Планирование и проведение антидопинговых мероприятий</a:t>
            </a:r>
          </a:p>
          <a:p>
            <a:r>
              <a:rPr lang="ru-RU" sz="2400" dirty="0" smtClean="0"/>
              <a:t>Анализ и мониторинг </a:t>
            </a:r>
          </a:p>
          <a:p>
            <a:r>
              <a:rPr lang="ru-RU" sz="2400" dirty="0" smtClean="0"/>
              <a:t>Организации информационно-познавательной деятельности  местных СМИ на татарском языке  </a:t>
            </a:r>
          </a:p>
        </p:txBody>
      </p:sp>
    </p:spTree>
    <p:extLst>
      <p:ext uri="{BB962C8B-B14F-4D97-AF65-F5344CB8AC3E}">
        <p14:creationId xmlns:p14="http://schemas.microsoft.com/office/powerpoint/2010/main" val="2633596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Закрепление на административно-руководящем уровне  антидопинговой деятельности в РТ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решения поставленных задач в рамках  соглашения о сотрудничестве и взаимодействии в области ФК и Спорта между Министерством спортом Российской Федерации и Правительством Республики Татарстан были определены обязательства Республики Татарстан по организации работы по предотвращению допинга в спорте и борьбе с ним.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35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51" y="515658"/>
            <a:ext cx="9144000" cy="5538651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2626643" y="1242338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9792" y="1268760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2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418731" y="1412412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1880" y="1438834"/>
            <a:ext cx="141734" cy="2616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2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629942" y="2322458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03091" y="2348880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2</a:t>
            </a:r>
            <a:endParaRPr lang="ru-RU" sz="110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2336155" y="2885957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09304" y="2912379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474515" y="3258562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7664" y="3284984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3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978571" y="3403853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51720" y="3430275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540693" y="3834626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3842" y="3861048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3994795" y="3431449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67944" y="3457871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3444612" y="3665463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17761" y="3691885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4138811" y="3988869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11960" y="4015291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2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5722987" y="4250479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96136" y="4276901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4379575" y="3127757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52724" y="3154179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5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5074915" y="3480273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48064" y="3506695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6227043" y="2798551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00192" y="2824973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4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5722987" y="2494808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648125" y="2543152"/>
            <a:ext cx="433189" cy="2308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12</a:t>
            </a:r>
            <a:endParaRPr lang="ru-RU" sz="9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4679504" y="3858064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752653" y="3884486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3058691" y="3431449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131840" y="3457871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6803107" y="3690610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76256" y="3717032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9</a:t>
            </a:r>
            <a:endParaRPr lang="ru-RU" sz="1100" b="1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6936790" y="3232140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009939" y="3258562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3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6362287" y="4512089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435436" y="4538511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5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7451179" y="3506766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524328" y="3533188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4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7592913" y="3043255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666062" y="3069677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7317167" y="4354862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390316" y="4381284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6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7815570" y="4671228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888719" y="4697650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3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62" name="Овал 61"/>
          <p:cNvSpPr/>
          <p:nvPr/>
        </p:nvSpPr>
        <p:spPr>
          <a:xfrm>
            <a:off x="8104553" y="4066830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177702" y="4093252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8312224" y="2440052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385373" y="2466474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2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7388034" y="1556499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461183" y="1582921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68" name="Овал 67"/>
          <p:cNvSpPr/>
          <p:nvPr/>
        </p:nvSpPr>
        <p:spPr>
          <a:xfrm>
            <a:off x="7519764" y="2481597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592913" y="2508019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3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70" name="Овал 69"/>
          <p:cNvSpPr/>
          <p:nvPr/>
        </p:nvSpPr>
        <p:spPr>
          <a:xfrm>
            <a:off x="6936790" y="2426841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009939" y="2453263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6504021" y="1373143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577170" y="1399565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2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74" name="Овал 73"/>
          <p:cNvSpPr/>
          <p:nvPr/>
        </p:nvSpPr>
        <p:spPr>
          <a:xfrm>
            <a:off x="5074915" y="1746956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148064" y="1773378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3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76" name="Овал 75"/>
          <p:cNvSpPr/>
          <p:nvPr/>
        </p:nvSpPr>
        <p:spPr>
          <a:xfrm>
            <a:off x="4658835" y="1346721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731984" y="1373143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2</a:t>
            </a:r>
            <a:endParaRPr lang="ru-RU" sz="1100" b="1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78" name="Овал 77"/>
          <p:cNvSpPr/>
          <p:nvPr/>
        </p:nvSpPr>
        <p:spPr>
          <a:xfrm>
            <a:off x="3904541" y="943007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977690" y="969429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80" name="Овал 79"/>
          <p:cNvSpPr/>
          <p:nvPr/>
        </p:nvSpPr>
        <p:spPr>
          <a:xfrm>
            <a:off x="4346482" y="1674093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419631" y="1700515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2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84" name="Овал 83"/>
          <p:cNvSpPr/>
          <p:nvPr/>
        </p:nvSpPr>
        <p:spPr>
          <a:xfrm>
            <a:off x="4328656" y="2206776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401805" y="2233198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1</a:t>
            </a:r>
            <a:endParaRPr lang="ru-RU" sz="1100" b="1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86" name="Овал 85"/>
          <p:cNvSpPr/>
          <p:nvPr/>
        </p:nvSpPr>
        <p:spPr>
          <a:xfrm>
            <a:off x="3229729" y="2138809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302878" y="2165231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3959864" y="1981582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4033013" y="2008004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2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90" name="Овал 89"/>
          <p:cNvSpPr/>
          <p:nvPr/>
        </p:nvSpPr>
        <p:spPr>
          <a:xfrm>
            <a:off x="5649838" y="1687304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722987" y="1713726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4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92" name="Овал 91"/>
          <p:cNvSpPr/>
          <p:nvPr/>
        </p:nvSpPr>
        <p:spPr>
          <a:xfrm>
            <a:off x="2913395" y="785780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2986544" y="812202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94" name="Овал 93"/>
          <p:cNvSpPr/>
          <p:nvPr/>
        </p:nvSpPr>
        <p:spPr>
          <a:xfrm>
            <a:off x="2004452" y="2455175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077601" y="2481597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2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96" name="Овал 95"/>
          <p:cNvSpPr/>
          <p:nvPr/>
        </p:nvSpPr>
        <p:spPr>
          <a:xfrm>
            <a:off x="2094428" y="1458924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2167577" y="1485346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9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98" name="Овал 97"/>
          <p:cNvSpPr/>
          <p:nvPr/>
        </p:nvSpPr>
        <p:spPr>
          <a:xfrm>
            <a:off x="978843" y="2674554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1051992" y="2700976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100" name="Овал 99"/>
          <p:cNvSpPr/>
          <p:nvPr/>
        </p:nvSpPr>
        <p:spPr>
          <a:xfrm>
            <a:off x="1862718" y="3074913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935867" y="3101335"/>
            <a:ext cx="141734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2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102" name="Овал 101"/>
          <p:cNvSpPr/>
          <p:nvPr/>
        </p:nvSpPr>
        <p:spPr>
          <a:xfrm>
            <a:off x="6863641" y="1824355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762101" y="1857353"/>
            <a:ext cx="511778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17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104" name="Овал 103"/>
          <p:cNvSpPr/>
          <p:nvPr/>
        </p:nvSpPr>
        <p:spPr>
          <a:xfrm>
            <a:off x="2537701" y="1997313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451041" y="2018738"/>
            <a:ext cx="461352" cy="2616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42</a:t>
            </a:r>
            <a:endParaRPr lang="ru-RU" sz="1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06" y="4754146"/>
            <a:ext cx="387667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077" y="5530434"/>
            <a:ext cx="19716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646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FFFF00"/>
                </a:solidFill>
                <a:latin typeface="Arial Black" pitchFamily="34" charset="0"/>
                <a:cs typeface="Arial" charset="0"/>
              </a:rPr>
              <a:t>ОРГАНИЗАЦИЯ АНТИДОПИНГОВОГО ОБЕСПЕЧЕНИЯ В РЕСПУБЛИКЕ ТАТАРСТАН </a:t>
            </a:r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>
          <a:xfrm>
            <a:off x="0" y="1492237"/>
            <a:ext cx="9144000" cy="5365763"/>
          </a:xfrm>
        </p:spPr>
        <p:txBody>
          <a:bodyPr/>
          <a:lstStyle/>
          <a:p>
            <a:pPr lvl="1" algn="ctr" eaLnBrk="1" hangingPunct="1">
              <a:spcBef>
                <a:spcPct val="0"/>
              </a:spcBef>
              <a:buFont typeface="Arial" charset="0"/>
              <a:buNone/>
            </a:pPr>
            <a:endParaRPr lang="ru-RU" altLang="ru-RU" sz="1000" b="1" dirty="0" smtClean="0">
              <a:solidFill>
                <a:srgbClr val="FF0000"/>
              </a:solidFill>
              <a:latin typeface="Constantia" pitchFamily="18" charset="0"/>
              <a:cs typeface="Arial" charset="0"/>
            </a:endParaRPr>
          </a:p>
          <a:p>
            <a:pPr eaLnBrk="1" hangingPunct="1">
              <a:buClr>
                <a:srgbClr val="1DA838"/>
              </a:buClr>
              <a:buFont typeface="Arial" charset="0"/>
              <a:buNone/>
            </a:pPr>
            <a:r>
              <a:rPr lang="ru-RU" altLang="ru-RU" sz="1000" dirty="0" smtClean="0">
                <a:latin typeface="Constantia" pitchFamily="18" charset="0"/>
                <a:cs typeface="Arial" charset="0"/>
              </a:rPr>
              <a:t> </a:t>
            </a:r>
          </a:p>
          <a:p>
            <a:pPr eaLnBrk="1" hangingPunct="1">
              <a:buClr>
                <a:srgbClr val="1DA838"/>
              </a:buClr>
              <a:buFont typeface="Arial" charset="0"/>
              <a:buNone/>
            </a:pPr>
            <a:r>
              <a:rPr lang="ru-RU" altLang="ru-RU" sz="1000" dirty="0" smtClean="0">
                <a:latin typeface="Constantia" pitchFamily="18" charset="0"/>
                <a:cs typeface="Arial" charset="0"/>
              </a:rPr>
              <a:t> </a:t>
            </a:r>
          </a:p>
          <a:p>
            <a:pPr eaLnBrk="1" hangingPunct="1">
              <a:buClr>
                <a:srgbClr val="1DA838"/>
              </a:buClr>
              <a:buFont typeface="Arial" charset="0"/>
              <a:buNone/>
            </a:pPr>
            <a:r>
              <a:rPr lang="ru-RU" altLang="ru-RU" sz="1000" dirty="0" smtClean="0">
                <a:latin typeface="Constantia" pitchFamily="18" charset="0"/>
                <a:cs typeface="Arial" charset="0"/>
              </a:rPr>
              <a:t> </a:t>
            </a:r>
          </a:p>
          <a:p>
            <a:pPr lvl="1" algn="just" eaLnBrk="1" hangingPunct="1">
              <a:spcBef>
                <a:spcPct val="0"/>
              </a:spcBef>
              <a:buFont typeface="Arial" charset="0"/>
              <a:buNone/>
            </a:pPr>
            <a:endParaRPr lang="ru-RU" altLang="ru-RU" sz="1800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algn="just" eaLnBrk="1" hangingPunct="1"/>
            <a:endParaRPr lang="ru-RU" sz="1800" dirty="0" smtClean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  <a:p>
            <a:pPr algn="just" eaLnBrk="1" hangingPunct="1">
              <a:buNone/>
            </a:pPr>
            <a:endParaRPr lang="ru-RU" sz="1800" dirty="0" smtClean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5123" name="TextBox 13"/>
          <p:cNvSpPr txBox="1">
            <a:spLocks noChangeArrowheads="1"/>
          </p:cNvSpPr>
          <p:nvPr/>
        </p:nvSpPr>
        <p:spPr bwMode="auto">
          <a:xfrm>
            <a:off x="2735232" y="3286124"/>
            <a:ext cx="297977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Arial" charset="0"/>
              </a:rPr>
              <a:t>Ответственное лицо</a:t>
            </a:r>
          </a:p>
          <a:p>
            <a:pPr lvl="1"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Arial" charset="0"/>
              </a:rPr>
              <a:t>Специалист по антидопинговому обеспечению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Arial" charset="0"/>
              </a:rPr>
              <a:t>Минспорта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Arial" charset="0"/>
              </a:rPr>
              <a:t> РТ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Arial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03575" y="2997200"/>
            <a:ext cx="2160588" cy="1511300"/>
          </a:xfrm>
          <a:prstGeom prst="round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1" algn="ctr" eaLnBrk="1" hangingPunct="1">
              <a:defRPr/>
            </a:pPr>
            <a:r>
              <a:rPr lang="ru-RU" b="1" dirty="0">
                <a:solidFill>
                  <a:srgbClr val="FF0000"/>
                </a:solidFill>
                <a:latin typeface="Constantia" pitchFamily="18" charset="0"/>
                <a:cs typeface="Arial" charset="0"/>
              </a:rPr>
              <a:t>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00364" y="5357826"/>
            <a:ext cx="2786082" cy="1214446"/>
          </a:xfrm>
          <a:prstGeom prst="roundRect">
            <a:avLst>
              <a:gd name="adj" fmla="val 18489"/>
            </a:avLst>
          </a:prstGeom>
          <a:noFill/>
          <a:ln>
            <a:noFill/>
          </a:ln>
          <a:effectLst>
            <a:outerShdw blurRad="50800" dist="50800" dir="42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1DA838"/>
              </a:buClr>
              <a:defRPr/>
            </a:pPr>
            <a:r>
              <a:rPr lang="ru-RU" dirty="0" smtClean="0">
                <a:solidFill>
                  <a:schemeClr val="tx1"/>
                </a:solidFill>
                <a:latin typeface="Constantia" pitchFamily="18" charset="0"/>
                <a:cs typeface="Arial" charset="0"/>
              </a:rPr>
              <a:t>Сборные команды РТ</a:t>
            </a:r>
            <a:endParaRPr lang="ru-RU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4786322"/>
            <a:ext cx="2627313" cy="107157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42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1DA838"/>
              </a:buClr>
              <a:defRPr/>
            </a:pPr>
            <a:r>
              <a:rPr lang="ru-RU" dirty="0" smtClean="0">
                <a:solidFill>
                  <a:schemeClr val="tx1"/>
                </a:solidFill>
                <a:latin typeface="Constantia" pitchFamily="18" charset="0"/>
                <a:cs typeface="Arial" charset="0"/>
              </a:rPr>
              <a:t>ГАУ ЦСП</a:t>
            </a:r>
          </a:p>
          <a:p>
            <a:pPr algn="ctr" eaLnBrk="1" hangingPunct="1">
              <a:buClr>
                <a:srgbClr val="1DA838"/>
              </a:buClr>
              <a:defRPr/>
            </a:pPr>
            <a:r>
              <a:rPr lang="ru-RU" dirty="0" err="1" smtClean="0">
                <a:solidFill>
                  <a:schemeClr val="tx1"/>
                </a:solidFill>
                <a:latin typeface="Constantia" pitchFamily="18" charset="0"/>
                <a:cs typeface="Arial" charset="0"/>
              </a:rPr>
              <a:t>КазУОР</a:t>
            </a:r>
            <a:endParaRPr lang="ru-RU" dirty="0" smtClean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  <a:p>
            <a:pPr algn="ctr" eaLnBrk="1" hangingPunct="1">
              <a:buClr>
                <a:srgbClr val="1DA838"/>
              </a:buClr>
              <a:defRPr/>
            </a:pPr>
            <a:r>
              <a:rPr lang="ru-RU" dirty="0" smtClean="0">
                <a:solidFill>
                  <a:srgbClr val="FF0000"/>
                </a:solidFill>
                <a:latin typeface="Constantia" pitchFamily="18" charset="0"/>
                <a:cs typeface="Arial" charset="0"/>
              </a:rPr>
              <a:t>172</a:t>
            </a:r>
            <a:r>
              <a:rPr lang="ru-RU" dirty="0" smtClean="0">
                <a:solidFill>
                  <a:schemeClr val="tx1"/>
                </a:solidFill>
                <a:latin typeface="Constantia" pitchFamily="18" charset="0"/>
                <a:cs typeface="Arial" charset="0"/>
              </a:rPr>
              <a:t> СШ</a:t>
            </a:r>
            <a:endParaRPr lang="ru-RU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00364" y="1714488"/>
            <a:ext cx="2643206" cy="1071570"/>
          </a:xfrm>
          <a:prstGeom prst="roundRect">
            <a:avLst/>
          </a:prstGeom>
          <a:noFill/>
          <a:ln>
            <a:noFill/>
          </a:ln>
          <a:effectLst>
            <a:outerShdw blurRad="50800" dist="50800" dir="42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tx1"/>
                </a:solidFill>
                <a:latin typeface="Constantia" pitchFamily="18" charset="0"/>
              </a:rPr>
              <a:t>РАА «РУСАДА»</a:t>
            </a:r>
            <a:endParaRPr lang="ru-RU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72198" y="1857364"/>
            <a:ext cx="2562251" cy="1214446"/>
          </a:xfrm>
          <a:prstGeom prst="round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42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1DA838"/>
              </a:buClr>
              <a:defRPr/>
            </a:pPr>
            <a:r>
              <a:rPr lang="ru-RU" dirty="0" smtClean="0">
                <a:solidFill>
                  <a:schemeClr val="tx1"/>
                </a:solidFill>
                <a:latin typeface="Constantia" pitchFamily="18" charset="0"/>
                <a:cs typeface="Arial" charset="0"/>
              </a:rPr>
              <a:t>Республиканские Общественные Спортивные Федерации</a:t>
            </a:r>
            <a:endParaRPr lang="ru-RU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29388" y="4643445"/>
            <a:ext cx="2235198" cy="200026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42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buClr>
                <a:srgbClr val="1DA838"/>
              </a:buClr>
              <a:defRPr/>
            </a:pPr>
            <a:r>
              <a:rPr lang="ru-RU" dirty="0" smtClean="0">
                <a:solidFill>
                  <a:prstClr val="black"/>
                </a:solidFill>
                <a:latin typeface="Constantia" pitchFamily="18" charset="0"/>
                <a:cs typeface="Arial" charset="0"/>
              </a:rPr>
              <a:t>Образовательные </a:t>
            </a:r>
            <a:r>
              <a:rPr lang="ru-RU" dirty="0">
                <a:solidFill>
                  <a:prstClr val="black"/>
                </a:solidFill>
                <a:latin typeface="Constantia" pitchFamily="18" charset="0"/>
                <a:cs typeface="Arial" charset="0"/>
              </a:rPr>
              <a:t>программы</a:t>
            </a:r>
          </a:p>
          <a:p>
            <a:pPr lvl="0" algn="ctr">
              <a:buClr>
                <a:srgbClr val="1DA838"/>
              </a:buClr>
              <a:defRPr/>
            </a:pPr>
            <a:r>
              <a:rPr lang="ru-RU" dirty="0">
                <a:solidFill>
                  <a:prstClr val="black"/>
                </a:solidFill>
                <a:latin typeface="Constantia" pitchFamily="18" charset="0"/>
                <a:cs typeface="Arial" charset="0"/>
              </a:rPr>
              <a:t>РАА «РУСАДА»</a:t>
            </a:r>
          </a:p>
          <a:p>
            <a:pPr lvl="0" algn="ctr">
              <a:buClr>
                <a:srgbClr val="1DA838"/>
              </a:buClr>
              <a:defRPr/>
            </a:pPr>
            <a:r>
              <a:rPr lang="ru-RU" dirty="0">
                <a:solidFill>
                  <a:prstClr val="black"/>
                </a:solidFill>
                <a:latin typeface="Constantia" pitchFamily="18" charset="0"/>
                <a:cs typeface="Arial" charset="0"/>
              </a:rPr>
              <a:t>Повышение квалификации</a:t>
            </a:r>
          </a:p>
          <a:p>
            <a:pPr lvl="0" algn="ctr">
              <a:buClr>
                <a:srgbClr val="1DA838"/>
              </a:buClr>
              <a:defRPr/>
            </a:pPr>
            <a:r>
              <a:rPr lang="ru-RU" dirty="0">
                <a:solidFill>
                  <a:prstClr val="black"/>
                </a:solidFill>
                <a:latin typeface="Constantia" pitchFamily="18" charset="0"/>
                <a:cs typeface="Arial" charset="0"/>
              </a:rPr>
              <a:t>Поволжская </a:t>
            </a:r>
            <a:r>
              <a:rPr lang="ru-RU" dirty="0" err="1">
                <a:solidFill>
                  <a:prstClr val="black"/>
                </a:solidFill>
                <a:latin typeface="Constantia" pitchFamily="18" charset="0"/>
                <a:cs typeface="Arial" charset="0"/>
              </a:rPr>
              <a:t>АФКСиТ</a:t>
            </a:r>
            <a:endParaRPr lang="ru-RU" dirty="0">
              <a:solidFill>
                <a:prstClr val="black"/>
              </a:solidFill>
              <a:latin typeface="Constantia" pitchFamily="18" charset="0"/>
              <a:cs typeface="Arial" charset="0"/>
            </a:endParaRPr>
          </a:p>
          <a:p>
            <a:pPr algn="ctr" eaLnBrk="1" hangingPunct="1">
              <a:buClr>
                <a:srgbClr val="1DA838"/>
              </a:buClr>
              <a:defRPr/>
            </a:pPr>
            <a:endParaRPr lang="ru-RU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7950" y="1714489"/>
            <a:ext cx="2592388" cy="2310299"/>
          </a:xfrm>
          <a:prstGeom prst="roundRect">
            <a:avLst/>
          </a:prstGeom>
          <a:noFill/>
          <a:ln>
            <a:noFill/>
          </a:ln>
          <a:effectLst>
            <a:outerShdw blurRad="50800" dist="50800" dir="42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1DA838"/>
              </a:buClr>
              <a:defRPr/>
            </a:pPr>
            <a:r>
              <a:rPr lang="ru-RU" dirty="0" smtClean="0">
                <a:solidFill>
                  <a:schemeClr val="tx1"/>
                </a:solidFill>
                <a:latin typeface="Constantia" pitchFamily="18" charset="0"/>
                <a:cs typeface="Arial" charset="0"/>
              </a:rPr>
              <a:t>Органы управления муниципальных образований РТ в области ФК и С</a:t>
            </a:r>
          </a:p>
          <a:p>
            <a:pPr algn="ctr" eaLnBrk="1" hangingPunct="1">
              <a:buClr>
                <a:srgbClr val="1DA838"/>
              </a:buClr>
              <a:defRPr/>
            </a:pPr>
            <a:r>
              <a:rPr lang="ru-RU" dirty="0" smtClean="0">
                <a:solidFill>
                  <a:srgbClr val="FF0000"/>
                </a:solidFill>
                <a:latin typeface="Constantia" pitchFamily="18" charset="0"/>
                <a:cs typeface="Arial" charset="0"/>
              </a:rPr>
              <a:t>43</a:t>
            </a:r>
            <a:r>
              <a:rPr lang="ru-RU" dirty="0" smtClean="0">
                <a:solidFill>
                  <a:schemeClr val="tx1"/>
                </a:solidFill>
                <a:latin typeface="Constantia" pitchFamily="18" charset="0"/>
                <a:cs typeface="Arial" charset="0"/>
              </a:rPr>
              <a:t> муниципальных района.</a:t>
            </a:r>
          </a:p>
          <a:p>
            <a:pPr algn="ctr" eaLnBrk="1" hangingPunct="1">
              <a:buClr>
                <a:srgbClr val="1DA838"/>
              </a:buClr>
              <a:defRPr/>
            </a:pPr>
            <a:r>
              <a:rPr lang="ru-RU" dirty="0" smtClean="0">
                <a:solidFill>
                  <a:srgbClr val="FF0000"/>
                </a:solidFill>
                <a:latin typeface="Constantia" pitchFamily="18" charset="0"/>
                <a:cs typeface="Arial" charset="0"/>
              </a:rPr>
              <a:t>2</a:t>
            </a:r>
            <a:r>
              <a:rPr lang="ru-RU" dirty="0" smtClean="0">
                <a:solidFill>
                  <a:schemeClr val="tx1"/>
                </a:solidFill>
                <a:latin typeface="Constantia" pitchFamily="18" charset="0"/>
                <a:cs typeface="Arial" charset="0"/>
              </a:rPr>
              <a:t> городских округа</a:t>
            </a:r>
          </a:p>
          <a:p>
            <a:pPr algn="ctr" eaLnBrk="1" hangingPunct="1">
              <a:buClr>
                <a:srgbClr val="1DA838"/>
              </a:buClr>
              <a:defRPr/>
            </a:pPr>
            <a:endParaRPr lang="ru-RU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5292725" y="4437063"/>
            <a:ext cx="574675" cy="504825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2857488" y="1285860"/>
            <a:ext cx="2663825" cy="1368425"/>
          </a:xfrm>
          <a:prstGeom prst="roundRect">
            <a:avLst/>
          </a:prstGeom>
          <a:noFill/>
          <a:ln>
            <a:noFill/>
          </a:ln>
          <a:effectLst>
            <a:outerShdw blurRad="50800" dist="50800" dir="42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1DA838"/>
              </a:buClr>
              <a:defRPr/>
            </a:pPr>
            <a:endParaRPr lang="ru-RU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07950" y="1268413"/>
            <a:ext cx="2663825" cy="1368425"/>
          </a:xfrm>
          <a:prstGeom prst="roundRect">
            <a:avLst/>
          </a:prstGeom>
          <a:noFill/>
          <a:ln>
            <a:noFill/>
          </a:ln>
          <a:effectLst>
            <a:outerShdw blurRad="50800" dist="50800" dir="42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1DA838"/>
              </a:buClr>
              <a:defRPr/>
            </a:pPr>
            <a:endParaRPr lang="ru-RU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42844" y="1714489"/>
            <a:ext cx="2592388" cy="2321734"/>
          </a:xfrm>
          <a:prstGeom prst="round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42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1DA838"/>
              </a:buClr>
              <a:defRPr/>
            </a:pPr>
            <a:endParaRPr lang="ru-RU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000364" y="5286388"/>
            <a:ext cx="2786082" cy="1357322"/>
          </a:xfrm>
          <a:prstGeom prst="round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42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1DA838"/>
              </a:buClr>
              <a:defRPr/>
            </a:pPr>
            <a:endParaRPr lang="ru-RU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58" name="Стрелка вверх 57"/>
          <p:cNvSpPr/>
          <p:nvPr/>
        </p:nvSpPr>
        <p:spPr>
          <a:xfrm>
            <a:off x="4214810" y="2857496"/>
            <a:ext cx="142876" cy="357190"/>
          </a:xfrm>
          <a:prstGeom prst="up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9" name="Стрелка вниз 58"/>
          <p:cNvSpPr/>
          <p:nvPr/>
        </p:nvSpPr>
        <p:spPr>
          <a:xfrm>
            <a:off x="4286248" y="4857760"/>
            <a:ext cx="142876" cy="36036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0" name="Стрелка вверх 59"/>
          <p:cNvSpPr/>
          <p:nvPr/>
        </p:nvSpPr>
        <p:spPr>
          <a:xfrm rot="-2460000" flipH="1">
            <a:off x="2803143" y="2663140"/>
            <a:ext cx="168791" cy="550778"/>
          </a:xfrm>
          <a:prstGeom prst="up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3" name="Стрелка вверх 62"/>
          <p:cNvSpPr/>
          <p:nvPr/>
        </p:nvSpPr>
        <p:spPr>
          <a:xfrm rot="2160000">
            <a:off x="5704128" y="2748683"/>
            <a:ext cx="199568" cy="455298"/>
          </a:xfrm>
          <a:prstGeom prst="up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5" name="Стрелка вверх 64"/>
          <p:cNvSpPr/>
          <p:nvPr/>
        </p:nvSpPr>
        <p:spPr>
          <a:xfrm rot="-8160000">
            <a:off x="2761899" y="4834045"/>
            <a:ext cx="182759" cy="621340"/>
          </a:xfrm>
          <a:prstGeom prst="up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6" name="Стрелка вверх 65"/>
          <p:cNvSpPr/>
          <p:nvPr/>
        </p:nvSpPr>
        <p:spPr>
          <a:xfrm rot="8280000" flipH="1">
            <a:off x="5917681" y="4615401"/>
            <a:ext cx="174413" cy="672732"/>
          </a:xfrm>
          <a:prstGeom prst="up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928926" y="3286124"/>
            <a:ext cx="2786082" cy="1500198"/>
          </a:xfrm>
          <a:prstGeom prst="round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42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1DA838"/>
              </a:buClr>
              <a:defRPr/>
            </a:pPr>
            <a:endParaRPr lang="ru-RU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000364" y="1714489"/>
            <a:ext cx="2643206" cy="1143008"/>
          </a:xfrm>
          <a:prstGeom prst="round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42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1DA838"/>
              </a:buClr>
              <a:defRPr/>
            </a:pPr>
            <a:endParaRPr lang="ru-RU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14282" y="4786322"/>
            <a:ext cx="2428893" cy="1063625"/>
          </a:xfrm>
          <a:prstGeom prst="round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42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1DA838"/>
              </a:buClr>
              <a:defRPr/>
            </a:pPr>
            <a:endParaRPr lang="ru-RU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357948" y="4524700"/>
            <a:ext cx="2424137" cy="2047572"/>
          </a:xfrm>
          <a:prstGeom prst="round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42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1DA838"/>
              </a:buClr>
              <a:defRPr/>
            </a:pPr>
            <a:endParaRPr lang="ru-RU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29526" y="1857364"/>
            <a:ext cx="2592388" cy="1230306"/>
          </a:xfrm>
          <a:prstGeom prst="roundRect">
            <a:avLst/>
          </a:prstGeom>
          <a:noFill/>
          <a:ln>
            <a:noFill/>
          </a:ln>
          <a:effectLst>
            <a:outerShdw blurRad="50800" dist="50800" dir="42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1DA838"/>
              </a:buClr>
              <a:defRPr/>
            </a:pPr>
            <a:endParaRPr lang="ru-RU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1"/>
            <a:ext cx="8643998" cy="85725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Обязанности комитетов физической культуры и спорта</a:t>
            </a:r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63"/>
            <a:ext cx="8786874" cy="4929209"/>
          </a:xfrm>
        </p:spPr>
        <p:txBody>
          <a:bodyPr rtlCol="0">
            <a:normAutofit fontScale="25000" lnSpcReduction="20000"/>
          </a:bodyPr>
          <a:lstStyle/>
          <a:p>
            <a:pPr marL="320040" indent="-320040" eaLnBrk="1" fontAlgn="auto" hangingPunct="1">
              <a:spcBef>
                <a:spcPts val="2400"/>
              </a:spcBef>
              <a:spcAft>
                <a:spcPts val="0"/>
              </a:spcAft>
              <a:buFont typeface="Wingdings"/>
              <a:buChar char=""/>
              <a:defRPr/>
            </a:pPr>
            <a:r>
              <a:rPr lang="ru-RU" sz="5600" b="1" cap="all" dirty="0" smtClean="0">
                <a:latin typeface="Times New Roman" pitchFamily="18" charset="0"/>
                <a:cs typeface="Times New Roman" pitchFamily="18" charset="0"/>
              </a:rPr>
              <a:t>Выбор  ответственного лица  за  антидопинговое  обеспечение. При  повышении квалификации обеспечить ответственному лицу стимулирующие выплаты к </a:t>
            </a:r>
            <a:r>
              <a:rPr lang="ru-RU" sz="5600" b="1" cap="all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5600" b="1" cap="all" dirty="0" smtClean="0">
                <a:latin typeface="Times New Roman" pitchFamily="18" charset="0"/>
                <a:cs typeface="Times New Roman" pitchFamily="18" charset="0"/>
              </a:rPr>
              <a:t>/П. </a:t>
            </a:r>
            <a:r>
              <a:rPr lang="ru-RU" sz="5600" b="1" cap="all" smtClean="0">
                <a:latin typeface="Times New Roman" pitchFamily="18" charset="0"/>
                <a:cs typeface="Times New Roman" pitchFamily="18" charset="0"/>
              </a:rPr>
              <a:t>(проф.стандарт - специалист </a:t>
            </a:r>
            <a:r>
              <a:rPr lang="ru-RU" sz="5600" b="1" cap="all" dirty="0" smtClean="0">
                <a:latin typeface="Times New Roman" pitchFamily="18" charset="0"/>
                <a:cs typeface="Times New Roman" pitchFamily="18" charset="0"/>
              </a:rPr>
              <a:t>по антидопинговому обеспечению)</a:t>
            </a:r>
          </a:p>
          <a:p>
            <a:pPr marL="320040" indent="-320040" eaLnBrk="1" fontAlgn="auto" hangingPunct="1">
              <a:spcBef>
                <a:spcPts val="2400"/>
              </a:spcBef>
              <a:spcAft>
                <a:spcPts val="0"/>
              </a:spcAft>
              <a:buFont typeface="Wingdings"/>
              <a:buChar char=""/>
              <a:defRPr/>
            </a:pPr>
            <a:r>
              <a:rPr lang="ru-RU" sz="5600" b="1" cap="all" dirty="0" smtClean="0">
                <a:latin typeface="Times New Roman" pitchFamily="18" charset="0"/>
                <a:cs typeface="Times New Roman" pitchFamily="18" charset="0"/>
              </a:rPr>
              <a:t>Размещение на сайте комитета ФК и С информации. </a:t>
            </a:r>
          </a:p>
          <a:p>
            <a:pPr marL="320040" indent="-320040" eaLnBrk="1" fontAlgn="auto" hangingPunct="1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None/>
              <a:defRPr/>
            </a:pPr>
            <a:r>
              <a:rPr lang="ru-RU" sz="5600" b="1" cap="all" dirty="0" smtClean="0">
                <a:latin typeface="Times New Roman" pitchFamily="18" charset="0"/>
                <a:cs typeface="Times New Roman" pitchFamily="18" charset="0"/>
              </a:rPr>
              <a:t>       А) Запрещенный список  (год!), памятки для спортсмена, тренера и родителей.</a:t>
            </a:r>
          </a:p>
          <a:p>
            <a:pPr marL="320040" indent="-320040" eaLnBrk="1" fontAlgn="auto" hangingPunct="1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None/>
              <a:defRPr/>
            </a:pPr>
            <a:r>
              <a:rPr lang="ru-RU" sz="5600" b="1" cap="all" dirty="0" smtClean="0">
                <a:latin typeface="Times New Roman" pitchFamily="18" charset="0"/>
                <a:cs typeface="Times New Roman" pitchFamily="18" charset="0"/>
              </a:rPr>
              <a:t>       б) Ссылка на ст.законов, нормативные документы  ( найти на сайте РАА «РУСАДА» и МС РФ и РТ)</a:t>
            </a:r>
          </a:p>
          <a:p>
            <a:pPr marL="320040" indent="-320040" eaLnBrk="1" fontAlgn="auto" hangingPunct="1">
              <a:spcBef>
                <a:spcPts val="2400"/>
              </a:spcBef>
              <a:spcAft>
                <a:spcPts val="0"/>
              </a:spcAft>
              <a:buFont typeface="Wingdings"/>
              <a:buChar char=""/>
              <a:defRPr/>
            </a:pPr>
            <a:r>
              <a:rPr lang="ru-RU" sz="5600" b="1" cap="all" dirty="0" smtClean="0">
                <a:latin typeface="Times New Roman" pitchFamily="18" charset="0"/>
                <a:cs typeface="Times New Roman" pitchFamily="18" charset="0"/>
              </a:rPr>
              <a:t>Подготовка полиграфической продукции  по антидопинговой  тематике для  муниципальных  СШ и спортивных объектов.</a:t>
            </a:r>
            <a:endParaRPr lang="ru-RU" sz="5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20040" indent="-320040" eaLnBrk="1" fontAlgn="auto" hangingPunct="1">
              <a:spcBef>
                <a:spcPts val="2400"/>
              </a:spcBef>
              <a:spcAft>
                <a:spcPts val="0"/>
              </a:spcAft>
              <a:buFont typeface="Wingdings"/>
              <a:buChar char=""/>
              <a:defRPr/>
            </a:pPr>
            <a:r>
              <a:rPr lang="ru-RU" sz="5600" b="1" cap="all" dirty="0" smtClean="0">
                <a:latin typeface="Times New Roman" pitchFamily="18" charset="0"/>
                <a:cs typeface="Times New Roman" pitchFamily="18" charset="0"/>
              </a:rPr>
              <a:t>Ежегодно в  регламенте крупных спортивных мероприятий обязательным условием является проведения семинара, </a:t>
            </a:r>
            <a:r>
              <a:rPr lang="ru-RU" sz="5600" b="1" cap="all" dirty="0" err="1" smtClean="0">
                <a:latin typeface="Times New Roman" pitchFamily="18" charset="0"/>
                <a:cs typeface="Times New Roman" pitchFamily="18" charset="0"/>
              </a:rPr>
              <a:t>флешмоб</a:t>
            </a:r>
            <a:r>
              <a:rPr lang="ru-RU" sz="5600" b="1" cap="all" dirty="0" smtClean="0">
                <a:latin typeface="Times New Roman" pitchFamily="18" charset="0"/>
                <a:cs typeface="Times New Roman" pitchFamily="18" charset="0"/>
              </a:rPr>
              <a:t> - акций по противодействию допингу в конкретном виде спорта.</a:t>
            </a:r>
          </a:p>
          <a:p>
            <a:pPr marL="320040" indent="-320040" eaLnBrk="1" fontAlgn="auto" hangingPunct="1">
              <a:spcBef>
                <a:spcPts val="2400"/>
              </a:spcBef>
              <a:spcAft>
                <a:spcPts val="0"/>
              </a:spcAft>
              <a:buFont typeface="Wingdings"/>
              <a:buChar char=""/>
              <a:defRPr/>
            </a:pPr>
            <a:r>
              <a:rPr lang="ru-RU" sz="5600" b="1" cap="all" dirty="0" smtClean="0">
                <a:latin typeface="Times New Roman" pitchFamily="18" charset="0"/>
                <a:cs typeface="Times New Roman" pitchFamily="18" charset="0"/>
              </a:rPr>
              <a:t>мониторинг случаев нарушения антидопинговых правил и контроль принятых мер по  привлечению к административной и уголовной ответственности а так же  санкций по трудовому законодательству.</a:t>
            </a:r>
          </a:p>
          <a:p>
            <a:pPr marL="320040" indent="-320040" eaLnBrk="1" fontAlgn="auto" hangingPunct="1">
              <a:spcBef>
                <a:spcPts val="2400"/>
              </a:spcBef>
              <a:spcAft>
                <a:spcPts val="0"/>
              </a:spcAft>
              <a:buNone/>
              <a:defRPr/>
            </a:pP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5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20040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Требования по организации антидопинговой деятельности на спортивных объектах  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544522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800" dirty="0" smtClean="0"/>
              <a:t>Организовать наглядную информационно-познавательную агитацию о вреде допинга, формированию гражданской позиции «нулевой терпимости», принципов </a:t>
            </a:r>
            <a:r>
              <a:rPr lang="en-US" sz="2800" dirty="0" smtClean="0"/>
              <a:t>FAIR PLAY</a:t>
            </a:r>
          </a:p>
          <a:p>
            <a:r>
              <a:rPr lang="ru-RU" sz="2800" dirty="0" smtClean="0"/>
              <a:t>Стенд, листовки вкладыши, видеоматериалы.</a:t>
            </a:r>
          </a:p>
          <a:p>
            <a:r>
              <a:rPr lang="ru-RU" sz="2800" dirty="0" smtClean="0"/>
              <a:t>Оснащение: Видеомонитор. Стенд, </a:t>
            </a:r>
            <a:r>
              <a:rPr lang="ru-RU" sz="2800" dirty="0"/>
              <a:t>И</a:t>
            </a:r>
            <a:r>
              <a:rPr lang="ru-RU" sz="2800" dirty="0" smtClean="0"/>
              <a:t>нформационная доска.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7646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Требования по организации антидопинговой деятельности в СШ  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544522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800" dirty="0" smtClean="0"/>
              <a:t>Определить две возрастные категории до 12 лет и старше 12 лет.</a:t>
            </a:r>
          </a:p>
          <a:p>
            <a:pPr lvl="0">
              <a:buClr>
                <a:srgbClr val="F0AD00"/>
              </a:buClr>
            </a:pPr>
            <a:r>
              <a:rPr lang="ru-RU" sz="2800" dirty="0" smtClean="0"/>
              <a:t>Для учащихся возраст до 12 лет организовать урок честной игры ( рассказать о </a:t>
            </a:r>
            <a:r>
              <a:rPr lang="ru-RU" sz="2800" dirty="0" smtClean="0">
                <a:solidFill>
                  <a:prstClr val="black"/>
                </a:solidFill>
              </a:rPr>
              <a:t>принципах Олимпийского движения, </a:t>
            </a:r>
            <a:r>
              <a:rPr lang="en-US" sz="2800" dirty="0">
                <a:solidFill>
                  <a:prstClr val="black"/>
                </a:solidFill>
              </a:rPr>
              <a:t>FAIR </a:t>
            </a:r>
            <a:r>
              <a:rPr lang="en-US" sz="2800" dirty="0" smtClean="0">
                <a:solidFill>
                  <a:prstClr val="black"/>
                </a:solidFill>
              </a:rPr>
              <a:t>PLAY</a:t>
            </a:r>
            <a:r>
              <a:rPr lang="ru-RU" sz="2800" dirty="0" smtClean="0">
                <a:solidFill>
                  <a:prstClr val="black"/>
                </a:solidFill>
              </a:rPr>
              <a:t>) как вариант проведения урока – викторина, красивая презентация с применение видеоматериалов РУСАДА.</a:t>
            </a:r>
            <a:endParaRPr lang="en-US" sz="2800" dirty="0">
              <a:solidFill>
                <a:prstClr val="black"/>
              </a:solidFill>
            </a:endParaRPr>
          </a:p>
          <a:p>
            <a:r>
              <a:rPr lang="ru-RU" sz="2800" dirty="0" smtClean="0"/>
              <a:t>Для учащихся  старше 12 лет прохождение обучающего онлайн-курса РУСАДА обязательно.</a:t>
            </a:r>
          </a:p>
          <a:p>
            <a:r>
              <a:rPr lang="ru-RU" sz="2800" dirty="0" smtClean="0"/>
              <a:t>Провести детальный разбор вопросов курса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1880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 информационного стенда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Стенд с лого мин спорта январь 2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92241"/>
            <a:ext cx="7992888" cy="471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4358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одульная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Модульная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8674</TotalTime>
  <Words>497</Words>
  <Application>Microsoft Office PowerPoint</Application>
  <PresentationFormat>Экран (4:3)</PresentationFormat>
  <Paragraphs>108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Модульная</vt:lpstr>
      <vt:lpstr>Тема Office</vt:lpstr>
      <vt:lpstr>Презентация PowerPoint</vt:lpstr>
      <vt:lpstr>Обязанности ответственного за антидопинговую деятельность</vt:lpstr>
      <vt:lpstr>Закрепление на административно-руководящем уровне  антидопинговой деятельности в РТ</vt:lpstr>
      <vt:lpstr>Презентация PowerPoint</vt:lpstr>
      <vt:lpstr>ОРГАНИЗАЦИЯ АНТИДОПИНГОВОГО ОБЕСПЕЧЕНИЯ В РЕСПУБЛИКЕ ТАТАРСТАН </vt:lpstr>
      <vt:lpstr>Обязанности комитетов физической культуры и спорта</vt:lpstr>
      <vt:lpstr>Требования по организации антидопинговой деятельности на спортивных объектах   </vt:lpstr>
      <vt:lpstr>Требования по организации антидопинговой деятельности в СШ   </vt:lpstr>
      <vt:lpstr>Пример информационного стенда</vt:lpstr>
    </vt:vector>
  </TitlesOfParts>
  <Company>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rusada</dc:creator>
  <cp:lastModifiedBy>user</cp:lastModifiedBy>
  <cp:revision>899</cp:revision>
  <dcterms:created xsi:type="dcterms:W3CDTF">2009-05-22T08:15:29Z</dcterms:created>
  <dcterms:modified xsi:type="dcterms:W3CDTF">2021-03-05T12:08:35Z</dcterms:modified>
</cp:coreProperties>
</file>